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311" r:id="rId3"/>
    <p:sldId id="257" r:id="rId4"/>
    <p:sldId id="258" r:id="rId5"/>
    <p:sldId id="259" r:id="rId6"/>
    <p:sldId id="274" r:id="rId7"/>
    <p:sldId id="260" r:id="rId8"/>
    <p:sldId id="261" r:id="rId9"/>
    <p:sldId id="264" r:id="rId10"/>
    <p:sldId id="266" r:id="rId11"/>
    <p:sldId id="267" r:id="rId12"/>
    <p:sldId id="276" r:id="rId13"/>
    <p:sldId id="280" r:id="rId14"/>
    <p:sldId id="285" r:id="rId15"/>
    <p:sldId id="286" r:id="rId16"/>
    <p:sldId id="288" r:id="rId17"/>
    <p:sldId id="290" r:id="rId18"/>
    <p:sldId id="291" r:id="rId19"/>
    <p:sldId id="293" r:id="rId20"/>
    <p:sldId id="294" r:id="rId21"/>
    <p:sldId id="295" r:id="rId22"/>
    <p:sldId id="298" r:id="rId23"/>
    <p:sldId id="299" r:id="rId24"/>
    <p:sldId id="302" r:id="rId25"/>
    <p:sldId id="303" r:id="rId26"/>
    <p:sldId id="304" r:id="rId27"/>
    <p:sldId id="305" r:id="rId28"/>
    <p:sldId id="306" r:id="rId29"/>
    <p:sldId id="308"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7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222EA84E-54F6-46AF-B54D-13FEF1E12BC7}" type="slidenum">
              <a:rPr lang="ar-IQ" smtClean="0"/>
              <a:pPr/>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22EA84E-54F6-46AF-B54D-13FEF1E12BC7}" type="slidenum">
              <a:rPr lang="ar-IQ" smtClean="0"/>
              <a:pPr/>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22EA84E-54F6-46AF-B54D-13FEF1E12BC7}" type="slidenum">
              <a:rPr lang="ar-IQ" smtClean="0"/>
              <a:pPr/>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6D1525-BB28-4BB5-99FD-67B318FB0FB5}" type="datetimeFigureOut">
              <a:rPr lang="ar-IQ" smtClean="0"/>
              <a:pPr/>
              <a:t>21/05/1440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C6D1525-BB28-4BB5-99FD-67B318FB0FB5}" type="datetimeFigureOut">
              <a:rPr lang="ar-IQ" smtClean="0"/>
              <a:pPr/>
              <a:t>21/05/1440</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222EA84E-54F6-46AF-B54D-13FEF1E12BC7}" type="slidenum">
              <a:rPr lang="ar-IQ" smtClean="0"/>
              <a:pPr/>
              <a:t>‹#›</a:t>
            </a:fld>
            <a:endParaRPr lang="ar-IQ"/>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C6D1525-BB28-4BB5-99FD-67B318FB0FB5}" type="datetimeFigureOut">
              <a:rPr lang="ar-IQ" smtClean="0"/>
              <a:pPr/>
              <a:t>21/05/1440</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22EA84E-54F6-46AF-B54D-13FEF1E12BC7}"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thruBlk="1"/>
  </p:transition>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72400" cy="1975104"/>
          </a:xfrm>
        </p:spPr>
        <p:txBody>
          <a:bodyPr/>
          <a:lstStyle/>
          <a:p>
            <a:pPr algn="ctr"/>
            <a:r>
              <a:rPr lang="en-US" sz="4800" dirty="0" smtClean="0">
                <a:solidFill>
                  <a:schemeClr val="accent3"/>
                </a:solidFill>
              </a:rPr>
              <a:t>Chronic bacterial skin infections </a:t>
            </a:r>
            <a:endParaRPr lang="ar-IQ" sz="4800" dirty="0">
              <a:solidFill>
                <a:schemeClr val="accent3"/>
              </a:solidFill>
            </a:endParaRPr>
          </a:p>
        </p:txBody>
      </p:sp>
      <p:sp>
        <p:nvSpPr>
          <p:cNvPr id="3" name="Subtitle 2"/>
          <p:cNvSpPr>
            <a:spLocks noGrp="1"/>
          </p:cNvSpPr>
          <p:nvPr>
            <p:ph type="subTitle" idx="1"/>
          </p:nvPr>
        </p:nvSpPr>
        <p:spPr/>
        <p:txBody>
          <a:bodyPr/>
          <a:lstStyle/>
          <a:p>
            <a:endParaRPr lang="ar-IQ"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3"/>
                </a:solidFill>
              </a:rPr>
              <a:t>treatment</a:t>
            </a:r>
            <a:endParaRPr lang="ar-IQ" sz="4400"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Antituberculous drugs  course for 9 months:</a:t>
            </a:r>
          </a:p>
          <a:p>
            <a:pPr algn="l">
              <a:buNone/>
            </a:pPr>
            <a:r>
              <a:rPr lang="en-US" dirty="0" smtClean="0"/>
              <a:t>First 2 months: </a:t>
            </a:r>
            <a:r>
              <a:rPr lang="en-US" b="1" dirty="0" err="1" smtClean="0">
                <a:solidFill>
                  <a:srgbClr val="FFFF00"/>
                </a:solidFill>
              </a:rPr>
              <a:t>ethambutol</a:t>
            </a:r>
            <a:r>
              <a:rPr lang="en-US" b="1" dirty="0" smtClean="0">
                <a:solidFill>
                  <a:srgbClr val="FFFF00"/>
                </a:solidFill>
              </a:rPr>
              <a:t> + INH + rifampicin</a:t>
            </a:r>
          </a:p>
          <a:p>
            <a:pPr algn="l">
              <a:buNone/>
            </a:pPr>
            <a:r>
              <a:rPr lang="en-US" dirty="0" smtClean="0"/>
              <a:t>Next 7 months: </a:t>
            </a:r>
            <a:r>
              <a:rPr lang="en-US" b="1" dirty="0" smtClean="0">
                <a:solidFill>
                  <a:srgbClr val="FFFF00"/>
                </a:solidFill>
              </a:rPr>
              <a:t>INH+ rifampicin</a:t>
            </a:r>
            <a:endParaRPr lang="en-US" b="1"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Tuberculous chancre</a:t>
            </a:r>
            <a:endParaRPr lang="ar-IQ"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Caused by direct inoculation of TB bacilli into the skin  from infected materials in patient with </a:t>
            </a:r>
            <a:r>
              <a:rPr lang="en-US" b="1" dirty="0" smtClean="0">
                <a:solidFill>
                  <a:srgbClr val="FFFF00"/>
                </a:solidFill>
              </a:rPr>
              <a:t>no immunity against TB </a:t>
            </a:r>
            <a:r>
              <a:rPr lang="en-US" dirty="0" smtClean="0"/>
              <a:t>(</a:t>
            </a:r>
            <a:r>
              <a:rPr lang="en-US" dirty="0" err="1" smtClean="0"/>
              <a:t>Tuberculine</a:t>
            </a:r>
            <a:r>
              <a:rPr lang="en-US" dirty="0" smtClean="0"/>
              <a:t> test is negative).</a:t>
            </a:r>
          </a:p>
          <a:p>
            <a:pPr algn="l">
              <a:buNone/>
            </a:pPr>
            <a:r>
              <a:rPr lang="en-US" dirty="0" smtClean="0"/>
              <a:t>It started as painless papule then enlarged to nodule  which  turn into painless ulceration with regional LN enlargement. Eventually heal spontaneously with scarring.</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Warty TB</a:t>
            </a:r>
            <a:endParaRPr lang="ar-IQ"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 result from direct inoculation of TB bacilli into the skin in patient with </a:t>
            </a:r>
            <a:r>
              <a:rPr lang="en-US" b="1" dirty="0" smtClean="0">
                <a:solidFill>
                  <a:srgbClr val="FFFF00"/>
                </a:solidFill>
              </a:rPr>
              <a:t>high immunity against TB bacilli</a:t>
            </a:r>
            <a:r>
              <a:rPr lang="en-US" dirty="0" smtClean="0"/>
              <a:t>. The source of infection is infected materials. physicians, pathologist &amp; anatomist are  at risk who handle infected cadavers ( called </a:t>
            </a:r>
            <a:r>
              <a:rPr lang="en-US" b="1" dirty="0" smtClean="0">
                <a:solidFill>
                  <a:srgbClr val="FFFF00"/>
                </a:solidFill>
              </a:rPr>
              <a:t>anatomist wart</a:t>
            </a:r>
            <a:r>
              <a:rPr lang="en-US" dirty="0" smtClean="0"/>
              <a:t>)</a:t>
            </a:r>
          </a:p>
          <a:p>
            <a:pPr algn="l">
              <a:buNone/>
            </a:pPr>
            <a:r>
              <a:rPr lang="en-US" dirty="0" smtClean="0"/>
              <a:t>Clinically appear as hyperkeratotic crusted warty plaque mainly on hands &amp; feet</a:t>
            </a:r>
            <a:endParaRPr lang="ar-IQ"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3"/>
                </a:solidFill>
              </a:rPr>
              <a:t>scrofuloderma</a:t>
            </a:r>
            <a:endParaRPr lang="ar-IQ"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Result from </a:t>
            </a:r>
            <a:r>
              <a:rPr lang="en-US" b="1" dirty="0" smtClean="0">
                <a:solidFill>
                  <a:srgbClr val="FFFF00"/>
                </a:solidFill>
              </a:rPr>
              <a:t>direct extension of TB bacilli </a:t>
            </a:r>
            <a:r>
              <a:rPr lang="en-US" dirty="0" smtClean="0"/>
              <a:t>from underlying tuberculous focus such as LN, bone or joint. The skin overlying TB focus is swollen with fluctuation &amp; pus discharging lead to painless ulceration &amp; heal with ugly scar</a:t>
            </a:r>
            <a:endParaRPr lang="ar-IQ"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err="1" smtClean="0">
                <a:solidFill>
                  <a:schemeClr val="accent3"/>
                </a:solidFill>
              </a:rPr>
              <a:t>tuberculide</a:t>
            </a:r>
            <a:endParaRPr lang="ar-IQ" sz="4800" b="1" dirty="0">
              <a:solidFill>
                <a:schemeClr val="accent3"/>
              </a:solidFill>
            </a:endParaRPr>
          </a:p>
        </p:txBody>
      </p:sp>
      <p:sp>
        <p:nvSpPr>
          <p:cNvPr id="3" name="Content Placeholder 2"/>
          <p:cNvSpPr>
            <a:spLocks noGrp="1"/>
          </p:cNvSpPr>
          <p:nvPr>
            <p:ph idx="1"/>
          </p:nvPr>
        </p:nvSpPr>
        <p:spPr/>
        <p:txBody>
          <a:bodyPr>
            <a:normAutofit/>
          </a:bodyPr>
          <a:lstStyle/>
          <a:p>
            <a:pPr algn="l">
              <a:buNone/>
            </a:pPr>
            <a:r>
              <a:rPr lang="en-US" sz="3600" dirty="0" smtClean="0"/>
              <a:t>Skin diseases related to TB as a result of </a:t>
            </a:r>
            <a:r>
              <a:rPr lang="en-US" sz="3600" dirty="0" smtClean="0">
                <a:solidFill>
                  <a:srgbClr val="FFFF00"/>
                </a:solidFill>
              </a:rPr>
              <a:t>hypersensitivity reaction to TB bacilli</a:t>
            </a:r>
            <a:r>
              <a:rPr lang="en-US" sz="3600" dirty="0" smtClean="0"/>
              <a:t>. The primary TB infection is not in the skin but elsewhere &amp; skin biopsy show no bacilli.</a:t>
            </a:r>
          </a:p>
          <a:p>
            <a:pPr algn="l">
              <a:buNone/>
            </a:pPr>
            <a:r>
              <a:rPr lang="en-US" sz="3600" dirty="0" smtClean="0"/>
              <a:t> There are 2 types:</a:t>
            </a:r>
            <a:endParaRPr lang="en-US" sz="3600"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solidFill>
              </a:rPr>
              <a:t>1-Erythema induratum( </a:t>
            </a:r>
            <a:r>
              <a:rPr lang="en-US" b="1" dirty="0" err="1" smtClean="0">
                <a:solidFill>
                  <a:schemeClr val="accent3"/>
                </a:solidFill>
              </a:rPr>
              <a:t>Bazin</a:t>
            </a:r>
            <a:r>
              <a:rPr lang="en-US" b="1" dirty="0" smtClean="0">
                <a:solidFill>
                  <a:schemeClr val="accent3"/>
                </a:solidFill>
              </a:rPr>
              <a:t> disease)</a:t>
            </a:r>
            <a:endParaRPr lang="ar-IQ" b="1" dirty="0">
              <a:solidFill>
                <a:schemeClr val="accent3"/>
              </a:solidFill>
            </a:endParaRPr>
          </a:p>
        </p:txBody>
      </p:sp>
      <p:sp>
        <p:nvSpPr>
          <p:cNvPr id="3" name="Content Placeholder 2"/>
          <p:cNvSpPr>
            <a:spLocks noGrp="1"/>
          </p:cNvSpPr>
          <p:nvPr>
            <p:ph idx="1"/>
          </p:nvPr>
        </p:nvSpPr>
        <p:spPr>
          <a:xfrm>
            <a:off x="857224" y="2571744"/>
            <a:ext cx="7772400" cy="4572000"/>
          </a:xfrm>
        </p:spPr>
        <p:txBody>
          <a:bodyPr>
            <a:normAutofit/>
          </a:bodyPr>
          <a:lstStyle/>
          <a:p>
            <a:pPr algn="l">
              <a:buNone/>
            </a:pPr>
            <a:r>
              <a:rPr lang="en-US" sz="3600" dirty="0" smtClean="0"/>
              <a:t>Deep seated nodules on posterior aspect of the lower legs with ulceration. They are seen </a:t>
            </a:r>
            <a:r>
              <a:rPr lang="en-US" sz="3600" dirty="0" smtClean="0">
                <a:solidFill>
                  <a:srgbClr val="FFFF00"/>
                </a:solidFill>
              </a:rPr>
              <a:t>exclusively</a:t>
            </a:r>
            <a:r>
              <a:rPr lang="en-US" sz="3600" dirty="0" smtClean="0"/>
              <a:t> in middle age women.</a:t>
            </a:r>
            <a:endParaRPr lang="ar-IQ" sz="36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2- </a:t>
            </a:r>
            <a:r>
              <a:rPr lang="en-US" dirty="0" err="1" smtClean="0">
                <a:solidFill>
                  <a:schemeClr val="accent3"/>
                </a:solidFill>
              </a:rPr>
              <a:t>papulonecrotic</a:t>
            </a:r>
            <a:r>
              <a:rPr lang="en-US" dirty="0" smtClean="0">
                <a:solidFill>
                  <a:schemeClr val="accent3"/>
                </a:solidFill>
              </a:rPr>
              <a:t> </a:t>
            </a:r>
            <a:r>
              <a:rPr lang="en-US" dirty="0" err="1" smtClean="0">
                <a:solidFill>
                  <a:schemeClr val="accent3"/>
                </a:solidFill>
              </a:rPr>
              <a:t>tuberculid</a:t>
            </a:r>
            <a:endParaRPr lang="ar-IQ"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Multiple necrotic papules &amp; nodules seen mainly in lower limbs.</a:t>
            </a:r>
          </a:p>
          <a:p>
            <a:pPr algn="l">
              <a:buNone/>
            </a:pPr>
            <a:r>
              <a:rPr lang="en-US" dirty="0" smtClean="0"/>
              <a:t> both respond to anti-TB drugs</a:t>
            </a:r>
            <a:endParaRPr lang="ar-IQ"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Leprosy ( Hansen`s disease)</a:t>
            </a:r>
            <a:endParaRPr lang="ar-IQ" b="1" dirty="0">
              <a:solidFill>
                <a:schemeClr val="accent3"/>
              </a:solidFill>
            </a:endParaRPr>
          </a:p>
        </p:txBody>
      </p:sp>
      <p:sp>
        <p:nvSpPr>
          <p:cNvPr id="3" name="Content Placeholder 2"/>
          <p:cNvSpPr>
            <a:spLocks noGrp="1"/>
          </p:cNvSpPr>
          <p:nvPr>
            <p:ph idx="1"/>
          </p:nvPr>
        </p:nvSpPr>
        <p:spPr/>
        <p:txBody>
          <a:bodyPr>
            <a:normAutofit/>
          </a:bodyPr>
          <a:lstStyle/>
          <a:p>
            <a:pPr algn="l">
              <a:buNone/>
            </a:pPr>
            <a:r>
              <a:rPr lang="en-US" dirty="0" smtClean="0"/>
              <a:t>Chronic infection caused by </a:t>
            </a:r>
            <a:r>
              <a:rPr lang="en-US" i="1" dirty="0" smtClean="0"/>
              <a:t>Mycobacterium </a:t>
            </a:r>
            <a:r>
              <a:rPr lang="en-US" i="1" dirty="0" err="1" smtClean="0"/>
              <a:t>leprae</a:t>
            </a:r>
            <a:r>
              <a:rPr lang="en-US" dirty="0" smtClean="0"/>
              <a:t> : AFB, can not grow on artificial media but can be cultivated in animals like Armadillo &amp; foot pad of mice. The micro-organism require low temperature.</a:t>
            </a:r>
          </a:p>
          <a:p>
            <a:pPr algn="l">
              <a:buNone/>
            </a:pPr>
            <a:r>
              <a:rPr lang="en-US" i="1" dirty="0" smtClean="0"/>
              <a:t> Transmission</a:t>
            </a:r>
            <a:r>
              <a:rPr lang="en-US" dirty="0" smtClean="0"/>
              <a:t>: infected air born droplet.</a:t>
            </a:r>
          </a:p>
          <a:p>
            <a:pPr algn="l">
              <a:buNone/>
            </a:pPr>
            <a:r>
              <a:rPr lang="en-US" dirty="0" smtClean="0"/>
              <a:t>The bacilli pass through nasal mucosa to reach blood stream &amp; then to target organs ( </a:t>
            </a:r>
            <a:r>
              <a:rPr lang="en-US" dirty="0" smtClean="0">
                <a:solidFill>
                  <a:srgbClr val="FFFF00"/>
                </a:solidFill>
              </a:rPr>
              <a:t>peripheral nerves &amp; skin</a:t>
            </a:r>
            <a:r>
              <a:rPr lang="en-US" dirty="0" smtClean="0"/>
              <a:t>)</a:t>
            </a:r>
            <a:endParaRPr lang="ar-IQ"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3"/>
                </a:solidFill>
              </a:rPr>
              <a:t>Fade of infection</a:t>
            </a:r>
            <a:endParaRPr lang="ar-IQ" sz="4400" b="1" dirty="0">
              <a:solidFill>
                <a:schemeClr val="accent3"/>
              </a:solidFill>
            </a:endParaRPr>
          </a:p>
        </p:txBody>
      </p:sp>
      <p:sp>
        <p:nvSpPr>
          <p:cNvPr id="3" name="Content Placeholder 2"/>
          <p:cNvSpPr>
            <a:spLocks noGrp="1"/>
          </p:cNvSpPr>
          <p:nvPr>
            <p:ph idx="1"/>
          </p:nvPr>
        </p:nvSpPr>
        <p:spPr/>
        <p:txBody>
          <a:bodyPr/>
          <a:lstStyle/>
          <a:p>
            <a:pPr algn="l">
              <a:buNone/>
            </a:pPr>
            <a:r>
              <a:rPr lang="en-US" b="1" dirty="0" smtClean="0">
                <a:solidFill>
                  <a:srgbClr val="FFFF00"/>
                </a:solidFill>
              </a:rPr>
              <a:t>Indeterminate leprosy</a:t>
            </a:r>
            <a:r>
              <a:rPr lang="en-US" dirty="0" smtClean="0"/>
              <a:t>:</a:t>
            </a:r>
          </a:p>
          <a:p>
            <a:pPr algn="l">
              <a:buNone/>
            </a:pPr>
            <a:r>
              <a:rPr lang="en-US" dirty="0" smtClean="0"/>
              <a:t>   hypopigmented macule or patch, ill-defined border, on cold exposed area. The lesion is dry, anhidrotic ( no sweating), anesthetic or hyposthetic. It may disappear without any squale or lead to one of the </a:t>
            </a:r>
            <a:r>
              <a:rPr lang="en-US" dirty="0" smtClean="0">
                <a:solidFill>
                  <a:srgbClr val="FFFF00"/>
                </a:solidFill>
              </a:rPr>
              <a:t>determinate type </a:t>
            </a:r>
            <a:r>
              <a:rPr lang="en-US" dirty="0" smtClean="0"/>
              <a:t>of leprosy depending on the </a:t>
            </a:r>
            <a:r>
              <a:rPr lang="en-US" dirty="0" smtClean="0">
                <a:solidFill>
                  <a:srgbClr val="FFFF00"/>
                </a:solidFill>
              </a:rPr>
              <a:t>state of immunity</a:t>
            </a:r>
            <a:endParaRPr lang="ar-IQ"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3"/>
                </a:solidFill>
              </a:rPr>
              <a:t>Spectrum of leprosy</a:t>
            </a:r>
            <a:endParaRPr lang="ar-IQ" sz="4800"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solidFill>
                  <a:schemeClr val="accent3"/>
                </a:solidFill>
              </a:rPr>
              <a:t>1- </a:t>
            </a:r>
            <a:r>
              <a:rPr lang="en-US" dirty="0" err="1" smtClean="0">
                <a:solidFill>
                  <a:schemeClr val="accent3"/>
                </a:solidFill>
              </a:rPr>
              <a:t>lepromatous</a:t>
            </a:r>
            <a:r>
              <a:rPr lang="en-US" dirty="0" smtClean="0">
                <a:solidFill>
                  <a:schemeClr val="accent3"/>
                </a:solidFill>
              </a:rPr>
              <a:t>(L </a:t>
            </a:r>
            <a:r>
              <a:rPr lang="en-US" dirty="0" err="1" smtClean="0">
                <a:solidFill>
                  <a:schemeClr val="accent3"/>
                </a:solidFill>
              </a:rPr>
              <a:t>L</a:t>
            </a:r>
            <a:r>
              <a:rPr lang="en-US" dirty="0" smtClean="0">
                <a:solidFill>
                  <a:schemeClr val="accent3"/>
                </a:solidFill>
              </a:rPr>
              <a:t>) </a:t>
            </a:r>
            <a:r>
              <a:rPr lang="en-US" dirty="0" smtClean="0"/>
              <a:t>: patient with low immunity</a:t>
            </a:r>
          </a:p>
          <a:p>
            <a:pPr algn="l">
              <a:buNone/>
            </a:pPr>
            <a:r>
              <a:rPr lang="en-US" dirty="0" smtClean="0"/>
              <a:t>    &amp; large no. of bacilli…. </a:t>
            </a:r>
            <a:r>
              <a:rPr lang="en-US" dirty="0" err="1" smtClean="0"/>
              <a:t>multibacillary</a:t>
            </a:r>
            <a:endParaRPr lang="en-US" dirty="0" smtClean="0"/>
          </a:p>
          <a:p>
            <a:pPr algn="l">
              <a:buNone/>
            </a:pPr>
            <a:r>
              <a:rPr lang="en-US" dirty="0" smtClean="0">
                <a:solidFill>
                  <a:schemeClr val="accent3"/>
                </a:solidFill>
              </a:rPr>
              <a:t>2- Tuberculoid (TL) </a:t>
            </a:r>
            <a:r>
              <a:rPr lang="en-US" dirty="0" smtClean="0"/>
              <a:t>:  high immunity &amp; few or no bacilli ……</a:t>
            </a:r>
            <a:r>
              <a:rPr lang="en-US" dirty="0" err="1" smtClean="0"/>
              <a:t>paucibacillary</a:t>
            </a:r>
            <a:r>
              <a:rPr lang="en-US" dirty="0" smtClean="0"/>
              <a:t> </a:t>
            </a:r>
          </a:p>
          <a:p>
            <a:pPr algn="l">
              <a:buNone/>
            </a:pPr>
            <a:r>
              <a:rPr lang="en-US" dirty="0" smtClean="0">
                <a:solidFill>
                  <a:schemeClr val="accent3"/>
                </a:solidFill>
              </a:rPr>
              <a:t>3- Borderline(B </a:t>
            </a:r>
            <a:r>
              <a:rPr lang="en-US" dirty="0" err="1" smtClean="0">
                <a:solidFill>
                  <a:schemeClr val="accent3"/>
                </a:solidFill>
              </a:rPr>
              <a:t>B</a:t>
            </a:r>
            <a:r>
              <a:rPr lang="en-US" dirty="0" smtClean="0">
                <a:solidFill>
                  <a:schemeClr val="accent3"/>
                </a:solidFill>
              </a:rPr>
              <a:t> </a:t>
            </a:r>
            <a:r>
              <a:rPr lang="en-US" dirty="0" smtClean="0"/>
              <a:t>): in between 2 poles, include (BL &amp; BT ), immunologically unstable</a:t>
            </a:r>
            <a:endParaRPr lang="ar-IQ"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lnSpcReduction="10000"/>
          </a:bodyPr>
          <a:lstStyle/>
          <a:p>
            <a:pPr marL="68580" indent="0" algn="l">
              <a:buNone/>
            </a:pPr>
            <a:r>
              <a:rPr lang="en-US" dirty="0">
                <a:solidFill>
                  <a:srgbClr val="FFFF00"/>
                </a:solidFill>
              </a:rPr>
              <a:t>1- the student need know the various  clinical aspects of   TB of the skin &amp; complications &amp; how to treat</a:t>
            </a:r>
          </a:p>
          <a:p>
            <a:pPr marL="68580" indent="0" algn="l">
              <a:buNone/>
            </a:pPr>
            <a:r>
              <a:rPr lang="en-US" dirty="0">
                <a:solidFill>
                  <a:srgbClr val="FFFF00"/>
                </a:solidFill>
              </a:rPr>
              <a:t>2- to know about the spectrum of leprosy ,the clinical features of each pole of the spectrum  &amp; necessary investigations required for the diagnosis </a:t>
            </a:r>
          </a:p>
          <a:p>
            <a:pPr marL="68580" indent="0" algn="l">
              <a:buNone/>
            </a:pPr>
            <a:r>
              <a:rPr lang="en-US" dirty="0">
                <a:solidFill>
                  <a:srgbClr val="FFFF00"/>
                </a:solidFill>
              </a:rPr>
              <a:t>3- to learn more about the </a:t>
            </a:r>
            <a:r>
              <a:rPr lang="en-US" dirty="0" smtClean="0">
                <a:solidFill>
                  <a:srgbClr val="FFFF00"/>
                </a:solidFill>
              </a:rPr>
              <a:t>recommendations </a:t>
            </a:r>
            <a:r>
              <a:rPr lang="en-US" dirty="0">
                <a:solidFill>
                  <a:srgbClr val="FFFF00"/>
                </a:solidFill>
              </a:rPr>
              <a:t>for treatment of leprosy &amp; the expected adverse  reaction of the anti-leprotic agents</a:t>
            </a:r>
          </a:p>
          <a:p>
            <a:pPr marL="68580" indent="0" algn="l">
              <a:buNone/>
            </a:pPr>
            <a:endParaRPr lang="ar-IQ" dirty="0">
              <a:solidFill>
                <a:srgbClr val="FFFF00"/>
              </a:solidFill>
            </a:endParaRPr>
          </a:p>
        </p:txBody>
      </p:sp>
    </p:spTree>
    <p:extLst>
      <p:ext uri="{BB962C8B-B14F-4D97-AF65-F5344CB8AC3E}">
        <p14:creationId xmlns:p14="http://schemas.microsoft.com/office/powerpoint/2010/main" val="2315762597"/>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accent3"/>
                </a:solidFill>
              </a:rPr>
              <a:t>L</a:t>
            </a:r>
            <a:r>
              <a:rPr lang="en-US" sz="4400" b="1" dirty="0" smtClean="0">
                <a:solidFill>
                  <a:schemeClr val="accent3"/>
                </a:solidFill>
              </a:rPr>
              <a:t>epramine test</a:t>
            </a:r>
            <a:endParaRPr lang="ar-IQ" sz="4400" b="1" dirty="0">
              <a:solidFill>
                <a:schemeClr val="accent3"/>
              </a:solidFill>
            </a:endParaRPr>
          </a:p>
        </p:txBody>
      </p:sp>
      <p:sp>
        <p:nvSpPr>
          <p:cNvPr id="3" name="Content Placeholder 2"/>
          <p:cNvSpPr>
            <a:spLocks noGrp="1"/>
          </p:cNvSpPr>
          <p:nvPr>
            <p:ph idx="1"/>
          </p:nvPr>
        </p:nvSpPr>
        <p:spPr/>
        <p:txBody>
          <a:bodyPr/>
          <a:lstStyle/>
          <a:p>
            <a:pPr algn="l" rtl="0">
              <a:buNone/>
            </a:pPr>
            <a:r>
              <a:rPr lang="en-US" dirty="0" smtClean="0"/>
              <a:t>Intra-dermal injection of 0.1 ml of dead </a:t>
            </a:r>
            <a:r>
              <a:rPr lang="en-US" dirty="0" err="1" smtClean="0"/>
              <a:t>M.lepra</a:t>
            </a:r>
            <a:endParaRPr lang="en-US" dirty="0" smtClean="0"/>
          </a:p>
          <a:p>
            <a:pPr algn="l" rtl="0">
              <a:buNone/>
            </a:pPr>
            <a:r>
              <a:rPr lang="en-US" dirty="0" smtClean="0"/>
              <a:t>&amp; read after 48 hrs &amp; after 4 wks( biopsy).</a:t>
            </a:r>
          </a:p>
          <a:p>
            <a:pPr algn="l" rtl="0">
              <a:buNone/>
            </a:pPr>
            <a:r>
              <a:rPr lang="en-US" dirty="0" smtClean="0"/>
              <a:t>It is not diagnostic test but used to assess the state of immunity against </a:t>
            </a:r>
            <a:r>
              <a:rPr lang="en-US" dirty="0" err="1" smtClean="0"/>
              <a:t>M.lepre</a:t>
            </a:r>
            <a:r>
              <a:rPr lang="en-US" dirty="0" smtClean="0"/>
              <a:t>:</a:t>
            </a:r>
          </a:p>
          <a:p>
            <a:pPr algn="l" rtl="0">
              <a:buNone/>
            </a:pPr>
            <a:r>
              <a:rPr lang="en-US" dirty="0" smtClean="0"/>
              <a:t>  +</a:t>
            </a:r>
            <a:r>
              <a:rPr lang="en-US" dirty="0" err="1" smtClean="0"/>
              <a:t>ve</a:t>
            </a:r>
            <a:r>
              <a:rPr lang="en-US" dirty="0" smtClean="0"/>
              <a:t> in normal person &amp; TL</a:t>
            </a:r>
          </a:p>
          <a:p>
            <a:pPr algn="l" rtl="0">
              <a:buNone/>
            </a:pPr>
            <a:r>
              <a:rPr lang="en-US" dirty="0" smtClean="0"/>
              <a:t> -</a:t>
            </a:r>
            <a:r>
              <a:rPr lang="en-US" dirty="0" err="1" smtClean="0"/>
              <a:t>ve</a:t>
            </a:r>
            <a:r>
              <a:rPr lang="en-US" dirty="0" smtClean="0"/>
              <a:t> in LL &amp; BL</a:t>
            </a:r>
          </a:p>
          <a:p>
            <a:pPr algn="l" rtl="0">
              <a:buNone/>
            </a:pPr>
            <a:r>
              <a:rPr lang="en-US" dirty="0" smtClean="0"/>
              <a:t>  weak +</a:t>
            </a:r>
            <a:r>
              <a:rPr lang="en-US" dirty="0" err="1" smtClean="0"/>
              <a:t>ve</a:t>
            </a:r>
            <a:r>
              <a:rPr lang="en-US" dirty="0" smtClean="0"/>
              <a:t> in BT</a:t>
            </a:r>
            <a:endParaRPr lang="ar-IQ"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3"/>
                </a:solidFill>
              </a:rPr>
              <a:t>Tuberculoid leprosy</a:t>
            </a:r>
            <a:endParaRPr lang="ar-IQ" sz="4400" b="1" dirty="0">
              <a:solidFill>
                <a:schemeClr val="accent3"/>
              </a:solidFill>
            </a:endParaRPr>
          </a:p>
        </p:txBody>
      </p:sp>
      <p:sp>
        <p:nvSpPr>
          <p:cNvPr id="3" name="Content Placeholder 2"/>
          <p:cNvSpPr>
            <a:spLocks noGrp="1"/>
          </p:cNvSpPr>
          <p:nvPr>
            <p:ph idx="1"/>
          </p:nvPr>
        </p:nvSpPr>
        <p:spPr/>
        <p:txBody>
          <a:bodyPr>
            <a:normAutofit fontScale="92500"/>
          </a:bodyPr>
          <a:lstStyle/>
          <a:p>
            <a:pPr algn="l">
              <a:buNone/>
            </a:pPr>
            <a:r>
              <a:rPr lang="en-US" dirty="0" smtClean="0"/>
              <a:t>Because of high immunity , there is mainly skin &amp; nerve involvement.</a:t>
            </a:r>
          </a:p>
          <a:p>
            <a:pPr algn="l">
              <a:buNone/>
            </a:pPr>
            <a:r>
              <a:rPr lang="en-US" b="1" i="1" dirty="0" smtClean="0">
                <a:solidFill>
                  <a:srgbClr val="FFFF00"/>
                </a:solidFill>
              </a:rPr>
              <a:t>Skin lesions</a:t>
            </a:r>
            <a:r>
              <a:rPr lang="en-US" i="1" dirty="0" smtClean="0"/>
              <a:t>: </a:t>
            </a:r>
            <a:r>
              <a:rPr lang="en-US" sz="2800" dirty="0" smtClean="0"/>
              <a:t>they are one or few, on exposed cold areas, macules or patches, hypopigmented, loss of sensation, anhidrotic, loss of hair with slightly raised border, nerve adjacent to the lesions  is thickened.</a:t>
            </a:r>
          </a:p>
          <a:p>
            <a:pPr algn="l">
              <a:buNone/>
            </a:pPr>
            <a:r>
              <a:rPr lang="en-US" sz="2800" b="1" i="1" dirty="0" smtClean="0">
                <a:solidFill>
                  <a:srgbClr val="FFFF00"/>
                </a:solidFill>
              </a:rPr>
              <a:t> Large peripheral nerve</a:t>
            </a:r>
            <a:r>
              <a:rPr lang="en-US" sz="2800" b="1" dirty="0" smtClean="0">
                <a:solidFill>
                  <a:srgbClr val="FFFF00"/>
                </a:solidFill>
              </a:rPr>
              <a:t> </a:t>
            </a:r>
            <a:r>
              <a:rPr lang="en-US" sz="2800" dirty="0" smtClean="0"/>
              <a:t>could be involved like median </a:t>
            </a:r>
            <a:r>
              <a:rPr lang="en-US" sz="2800" dirty="0" err="1" smtClean="0"/>
              <a:t>n.Ulner</a:t>
            </a:r>
            <a:r>
              <a:rPr lang="en-US" sz="2800" dirty="0" smtClean="0"/>
              <a:t> n. &amp; area innervated by that nerve shows features of neuropathy( sensory or motor )</a:t>
            </a:r>
            <a:endParaRPr lang="ar-IQ" sz="2800"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smtClean="0">
                <a:solidFill>
                  <a:schemeClr val="accent3"/>
                </a:solidFill>
              </a:rPr>
              <a:t>Lepromatous</a:t>
            </a:r>
            <a:r>
              <a:rPr lang="en-US" sz="4400" b="1" dirty="0" smtClean="0">
                <a:solidFill>
                  <a:schemeClr val="accent3"/>
                </a:solidFill>
              </a:rPr>
              <a:t> leprosy</a:t>
            </a:r>
            <a:endParaRPr lang="ar-IQ" sz="4400" b="1" dirty="0">
              <a:solidFill>
                <a:schemeClr val="accent3"/>
              </a:solidFill>
            </a:endParaRPr>
          </a:p>
        </p:txBody>
      </p:sp>
      <p:sp>
        <p:nvSpPr>
          <p:cNvPr id="3" name="Content Placeholder 2"/>
          <p:cNvSpPr>
            <a:spLocks noGrp="1"/>
          </p:cNvSpPr>
          <p:nvPr>
            <p:ph idx="1"/>
          </p:nvPr>
        </p:nvSpPr>
        <p:spPr/>
        <p:txBody>
          <a:bodyPr/>
          <a:lstStyle/>
          <a:p>
            <a:pPr algn="l">
              <a:buNone/>
            </a:pPr>
            <a:r>
              <a:rPr lang="en-US" dirty="0" smtClean="0"/>
              <a:t>Because of no immunity, there is dissemination of the infection.</a:t>
            </a:r>
          </a:p>
          <a:p>
            <a:pPr algn="l">
              <a:buNone/>
            </a:pPr>
            <a:r>
              <a:rPr lang="en-US" b="1" i="1" dirty="0" smtClean="0">
                <a:solidFill>
                  <a:srgbClr val="FFFF00"/>
                </a:solidFill>
              </a:rPr>
              <a:t>Skin lesions</a:t>
            </a:r>
            <a:r>
              <a:rPr lang="en-US" b="1" dirty="0" smtClean="0">
                <a:solidFill>
                  <a:srgbClr val="FFFF00"/>
                </a:solidFill>
              </a:rPr>
              <a:t> </a:t>
            </a:r>
            <a:r>
              <a:rPr lang="en-US" dirty="0" smtClean="0"/>
              <a:t>are multiple, bilateral, symmetrical, macules, papules &amp; nodules. In the face, the lines of skin become deeper as the skin thickened ( </a:t>
            </a:r>
            <a:r>
              <a:rPr lang="en-US" b="1" dirty="0" smtClean="0">
                <a:solidFill>
                  <a:srgbClr val="FFFF00"/>
                </a:solidFill>
              </a:rPr>
              <a:t>leonine facies</a:t>
            </a:r>
            <a:r>
              <a:rPr lang="en-US" dirty="0" smtClean="0"/>
              <a:t>)</a:t>
            </a:r>
            <a:endParaRPr lang="ar-IQ" i="1" dirty="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b="1" i="1" dirty="0" smtClean="0">
                <a:solidFill>
                  <a:srgbClr val="FFFF00"/>
                </a:solidFill>
              </a:rPr>
              <a:t>Nerve involvement </a:t>
            </a:r>
            <a:r>
              <a:rPr lang="en-US" dirty="0" smtClean="0"/>
              <a:t>: is usually late leading to peripheral neuropathy with loss of sensation in gloves &amp; stocks, ulceration of digits.</a:t>
            </a:r>
          </a:p>
          <a:p>
            <a:pPr algn="l">
              <a:buNone/>
            </a:pPr>
            <a:r>
              <a:rPr lang="en-US" i="1" dirty="0" smtClean="0"/>
              <a:t> </a:t>
            </a:r>
            <a:r>
              <a:rPr lang="en-US" b="1" i="1" dirty="0" smtClean="0">
                <a:solidFill>
                  <a:srgbClr val="FFFF00"/>
                </a:solidFill>
              </a:rPr>
              <a:t>Other  features</a:t>
            </a:r>
            <a:r>
              <a:rPr lang="en-US" i="1" dirty="0" smtClean="0"/>
              <a:t>:</a:t>
            </a:r>
            <a:r>
              <a:rPr lang="en-US" dirty="0" smtClean="0"/>
              <a:t> lymphadenopathy, hepatosplenomegaly, keratitis , orchitis</a:t>
            </a:r>
            <a:endParaRPr lang="ar-IQ" i="1"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3"/>
                </a:solidFill>
              </a:rPr>
              <a:t>diagnosis</a:t>
            </a:r>
            <a:endParaRPr lang="ar-IQ" sz="4800" b="1" dirty="0">
              <a:solidFill>
                <a:schemeClr val="accent3"/>
              </a:solidFill>
            </a:endParaRPr>
          </a:p>
        </p:txBody>
      </p:sp>
      <p:sp>
        <p:nvSpPr>
          <p:cNvPr id="3" name="Content Placeholder 2"/>
          <p:cNvSpPr>
            <a:spLocks noGrp="1"/>
          </p:cNvSpPr>
          <p:nvPr>
            <p:ph idx="1"/>
          </p:nvPr>
        </p:nvSpPr>
        <p:spPr/>
        <p:txBody>
          <a:bodyPr/>
          <a:lstStyle/>
          <a:p>
            <a:pPr algn="l">
              <a:buNone/>
            </a:pPr>
            <a:r>
              <a:rPr lang="en-US" sz="3200" dirty="0" smtClean="0">
                <a:solidFill>
                  <a:schemeClr val="accent3"/>
                </a:solidFill>
              </a:rPr>
              <a:t>1- clinical feature</a:t>
            </a:r>
          </a:p>
          <a:p>
            <a:pPr algn="l">
              <a:buNone/>
            </a:pPr>
            <a:r>
              <a:rPr lang="en-US" sz="3200" dirty="0" smtClean="0">
                <a:solidFill>
                  <a:schemeClr val="accent3"/>
                </a:solidFill>
              </a:rPr>
              <a:t>2- skin biopsy:</a:t>
            </a:r>
          </a:p>
          <a:p>
            <a:pPr algn="l">
              <a:buNone/>
            </a:pPr>
            <a:r>
              <a:rPr lang="en-US" dirty="0" smtClean="0"/>
              <a:t>      </a:t>
            </a:r>
            <a:r>
              <a:rPr lang="en-US" b="1" dirty="0" smtClean="0">
                <a:solidFill>
                  <a:srgbClr val="FFFF00"/>
                </a:solidFill>
              </a:rPr>
              <a:t>TL</a:t>
            </a:r>
            <a:r>
              <a:rPr lang="en-US" dirty="0" smtClean="0"/>
              <a:t>: multiple </a:t>
            </a:r>
            <a:r>
              <a:rPr lang="en-US" dirty="0" err="1" smtClean="0"/>
              <a:t>tuberculoid</a:t>
            </a:r>
            <a:r>
              <a:rPr lang="en-US" dirty="0" smtClean="0"/>
              <a:t> </a:t>
            </a:r>
            <a:r>
              <a:rPr lang="en-US" dirty="0" err="1" smtClean="0"/>
              <a:t>granuloma</a:t>
            </a:r>
            <a:endParaRPr lang="en-US" dirty="0" smtClean="0"/>
          </a:p>
          <a:p>
            <a:pPr algn="l">
              <a:buNone/>
            </a:pPr>
            <a:r>
              <a:rPr lang="en-US" dirty="0" smtClean="0"/>
              <a:t>            no bacilli , ZN stain negative</a:t>
            </a:r>
          </a:p>
          <a:p>
            <a:pPr algn="l">
              <a:buNone/>
            </a:pPr>
            <a:r>
              <a:rPr lang="en-US" dirty="0" smtClean="0"/>
              <a:t>      </a:t>
            </a:r>
            <a:r>
              <a:rPr lang="en-US" b="1" dirty="0" smtClean="0">
                <a:solidFill>
                  <a:srgbClr val="FFFF00"/>
                </a:solidFill>
              </a:rPr>
              <a:t>LL</a:t>
            </a:r>
            <a:r>
              <a:rPr lang="en-US" dirty="0" smtClean="0"/>
              <a:t>: diffuse </a:t>
            </a:r>
            <a:r>
              <a:rPr lang="en-US" dirty="0" err="1" smtClean="0"/>
              <a:t>granuloma</a:t>
            </a:r>
            <a:r>
              <a:rPr lang="en-US" dirty="0" smtClean="0"/>
              <a:t> consist of foamy macrophages with large no. of bacilli in their cytoplasm, ZN stain positive.</a:t>
            </a:r>
            <a:endParaRPr lang="ar-IQ"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a:buNone/>
            </a:pPr>
            <a:r>
              <a:rPr lang="en-US" sz="3200" dirty="0" smtClean="0">
                <a:solidFill>
                  <a:schemeClr val="accent3"/>
                </a:solidFill>
                <a:latin typeface="Arial" pitchFamily="34" charset="0"/>
                <a:cs typeface="Arial" pitchFamily="34" charset="0"/>
              </a:rPr>
              <a:t>3- </a:t>
            </a:r>
            <a:r>
              <a:rPr lang="en-US" sz="3200" i="1" dirty="0" smtClean="0">
                <a:solidFill>
                  <a:schemeClr val="accent3"/>
                </a:solidFill>
                <a:latin typeface="Arial" pitchFamily="34" charset="0"/>
                <a:cs typeface="Arial" pitchFamily="34" charset="0"/>
              </a:rPr>
              <a:t>slit-skin smear </a:t>
            </a:r>
            <a:r>
              <a:rPr lang="en-US" dirty="0" smtClean="0"/>
              <a:t>:  </a:t>
            </a:r>
          </a:p>
          <a:p>
            <a:pPr algn="l">
              <a:buNone/>
            </a:pPr>
            <a:r>
              <a:rPr lang="en-US" dirty="0" smtClean="0"/>
              <a:t> A small skin incision is made; the site is then scraped to obtain tissue fluid from which a smear is made and examined after Ziehl-Neelsen staining. Specimens are usually</a:t>
            </a:r>
            <a:r>
              <a:rPr lang="en-US" dirty="0"/>
              <a:t> </a:t>
            </a:r>
            <a:r>
              <a:rPr lang="en-US" dirty="0" smtClean="0"/>
              <a:t>obtained from both earlobes and two other active lesions.</a:t>
            </a:r>
            <a:endParaRPr lang="ar-IQ"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l">
              <a:buNone/>
            </a:pPr>
            <a:r>
              <a:rPr lang="en-US" sz="4400" b="1" dirty="0" smtClean="0">
                <a:solidFill>
                  <a:schemeClr val="accent3"/>
                </a:solidFill>
              </a:rPr>
              <a:t>4- PCR:</a:t>
            </a:r>
          </a:p>
          <a:p>
            <a:pPr algn="l">
              <a:buNone/>
            </a:pPr>
            <a:r>
              <a:rPr lang="en-US" dirty="0" smtClean="0"/>
              <a:t>M. leprae DNA detected by this technique</a:t>
            </a:r>
          </a:p>
          <a:p>
            <a:pPr algn="l">
              <a:buNone/>
            </a:pPr>
            <a:r>
              <a:rPr lang="ar-IQ" dirty="0" smtClean="0"/>
              <a:t>  </a:t>
            </a:r>
            <a:r>
              <a:rPr lang="en-US" dirty="0" smtClean="0"/>
              <a:t>makes the diagnosis of early Paucibacillary leprosy and identifies </a:t>
            </a:r>
            <a:r>
              <a:rPr lang="en-US" i="1" dirty="0" smtClean="0"/>
              <a:t>M. leprae </a:t>
            </a:r>
            <a:r>
              <a:rPr lang="en-US" dirty="0" smtClean="0">
                <a:solidFill>
                  <a:srgbClr val="FFFF00"/>
                </a:solidFill>
              </a:rPr>
              <a:t>after therapy</a:t>
            </a:r>
            <a:endParaRPr lang="ar-IQ"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latin typeface="Arial" pitchFamily="34" charset="0"/>
                <a:cs typeface="Arial" pitchFamily="34" charset="0"/>
              </a:rPr>
              <a:t>Treatment</a:t>
            </a:r>
            <a:endParaRPr lang="ar-IQ" b="1" dirty="0">
              <a:solidFill>
                <a:schemeClr val="accent3"/>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l">
              <a:buNone/>
            </a:pPr>
            <a:r>
              <a:rPr lang="en-US" dirty="0" smtClean="0"/>
              <a:t>1-LL:</a:t>
            </a:r>
          </a:p>
          <a:p>
            <a:pPr algn="l">
              <a:buNone/>
            </a:pPr>
            <a:r>
              <a:rPr lang="en-US" dirty="0" smtClean="0"/>
              <a:t> </a:t>
            </a:r>
            <a:r>
              <a:rPr lang="en-US" b="1" dirty="0" smtClean="0">
                <a:solidFill>
                  <a:srgbClr val="FFFF00"/>
                </a:solidFill>
              </a:rPr>
              <a:t>Dapsone</a:t>
            </a:r>
            <a:r>
              <a:rPr lang="en-US" dirty="0" smtClean="0"/>
              <a:t> 100mg / d + </a:t>
            </a:r>
            <a:r>
              <a:rPr lang="en-US" b="1" dirty="0" smtClean="0">
                <a:solidFill>
                  <a:srgbClr val="FFFF00"/>
                </a:solidFill>
              </a:rPr>
              <a:t>rifampicin</a:t>
            </a:r>
            <a:r>
              <a:rPr lang="en-US" dirty="0" smtClean="0"/>
              <a:t> 600 mg once/ month + </a:t>
            </a:r>
            <a:r>
              <a:rPr lang="en-US" b="1" dirty="0" err="1" smtClean="0">
                <a:solidFill>
                  <a:srgbClr val="FFFF00"/>
                </a:solidFill>
              </a:rPr>
              <a:t>clofazimine</a:t>
            </a:r>
            <a:r>
              <a:rPr lang="en-US" dirty="0" smtClean="0"/>
              <a:t> 50 mg/ d at least for 2 years.</a:t>
            </a:r>
          </a:p>
          <a:p>
            <a:pPr algn="l">
              <a:buNone/>
            </a:pPr>
            <a:r>
              <a:rPr lang="en-US" dirty="0" smtClean="0"/>
              <a:t>2- TL:</a:t>
            </a:r>
          </a:p>
          <a:p>
            <a:pPr algn="l">
              <a:buNone/>
            </a:pPr>
            <a:r>
              <a:rPr lang="en-US" dirty="0" smtClean="0"/>
              <a:t> </a:t>
            </a:r>
            <a:r>
              <a:rPr lang="en-US" b="1" dirty="0">
                <a:solidFill>
                  <a:srgbClr val="FFFF00"/>
                </a:solidFill>
              </a:rPr>
              <a:t>D</a:t>
            </a:r>
            <a:r>
              <a:rPr lang="en-US" b="1" dirty="0" smtClean="0">
                <a:solidFill>
                  <a:srgbClr val="FFFF00"/>
                </a:solidFill>
              </a:rPr>
              <a:t>apsone</a:t>
            </a:r>
            <a:r>
              <a:rPr lang="en-US" dirty="0" smtClean="0"/>
              <a:t> 100 mg/d + </a:t>
            </a:r>
            <a:r>
              <a:rPr lang="en-US" b="1" dirty="0" smtClean="0">
                <a:solidFill>
                  <a:srgbClr val="FFFF00"/>
                </a:solidFill>
              </a:rPr>
              <a:t>rifampicin</a:t>
            </a:r>
            <a:r>
              <a:rPr lang="en-US" dirty="0" smtClean="0"/>
              <a:t> 600 mg once/ month for 1 year</a:t>
            </a: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chemeClr val="accent3"/>
                </a:solidFill>
              </a:rPr>
              <a:t>Lepra</a:t>
            </a:r>
            <a:r>
              <a:rPr lang="en-US" sz="5400" b="1" dirty="0" smtClean="0">
                <a:solidFill>
                  <a:schemeClr val="accent3"/>
                </a:solidFill>
              </a:rPr>
              <a:t> reactions</a:t>
            </a:r>
            <a:endParaRPr lang="ar-IQ" sz="5400" b="1" dirty="0">
              <a:solidFill>
                <a:schemeClr val="accent3"/>
              </a:solidFill>
            </a:endParaRPr>
          </a:p>
        </p:txBody>
      </p:sp>
      <p:sp>
        <p:nvSpPr>
          <p:cNvPr id="3" name="Content Placeholder 2"/>
          <p:cNvSpPr>
            <a:spLocks noGrp="1"/>
          </p:cNvSpPr>
          <p:nvPr>
            <p:ph idx="1"/>
          </p:nvPr>
        </p:nvSpPr>
        <p:spPr/>
        <p:txBody>
          <a:bodyPr/>
          <a:lstStyle/>
          <a:p>
            <a:pPr algn="l">
              <a:buNone/>
            </a:pPr>
            <a:r>
              <a:rPr lang="en-US" sz="4000" b="1" dirty="0" smtClean="0">
                <a:solidFill>
                  <a:schemeClr val="accent3"/>
                </a:solidFill>
              </a:rPr>
              <a:t>Type l :</a:t>
            </a:r>
          </a:p>
          <a:p>
            <a:pPr algn="l">
              <a:buNone/>
            </a:pPr>
            <a:r>
              <a:rPr lang="en-US" dirty="0" smtClean="0"/>
              <a:t> </a:t>
            </a:r>
            <a:r>
              <a:rPr lang="en-US" b="1" dirty="0">
                <a:solidFill>
                  <a:srgbClr val="FFFF00"/>
                </a:solidFill>
              </a:rPr>
              <a:t>C</a:t>
            </a:r>
            <a:r>
              <a:rPr lang="en-US" b="1" dirty="0" smtClean="0">
                <a:solidFill>
                  <a:srgbClr val="FFFF00"/>
                </a:solidFill>
              </a:rPr>
              <a:t>ell mediated immunity</a:t>
            </a:r>
            <a:r>
              <a:rPr lang="en-US" dirty="0" smtClean="0"/>
              <a:t>, occur in TL &amp; BT .</a:t>
            </a:r>
          </a:p>
          <a:p>
            <a:pPr algn="l">
              <a:buNone/>
            </a:pPr>
            <a:r>
              <a:rPr lang="en-US" dirty="0"/>
              <a:t> </a:t>
            </a:r>
            <a:r>
              <a:rPr lang="en-US" dirty="0" smtClean="0"/>
              <a:t>the existing lesions become  more inflamed painful &amp; tender associated with loss of nerve function.</a:t>
            </a:r>
          </a:p>
          <a:p>
            <a:pPr algn="l">
              <a:buNone/>
            </a:pPr>
            <a:r>
              <a:rPr lang="en-US" dirty="0" smtClean="0"/>
              <a:t>Treat: aspirin &amp; </a:t>
            </a:r>
            <a:r>
              <a:rPr lang="en-US" dirty="0" err="1" smtClean="0"/>
              <a:t>prednisolone</a:t>
            </a:r>
            <a:r>
              <a:rPr lang="en-US" dirty="0" smtClean="0"/>
              <a:t> 30-60 mg/d</a:t>
            </a:r>
            <a:endParaRPr lang="ar-IQ"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3"/>
                </a:solidFill>
              </a:rPr>
              <a:t>Type </a:t>
            </a:r>
            <a:r>
              <a:rPr lang="en-US" sz="4400" b="1" dirty="0" err="1" smtClean="0">
                <a:solidFill>
                  <a:schemeClr val="accent3"/>
                </a:solidFill>
              </a:rPr>
              <a:t>ll</a:t>
            </a:r>
            <a:r>
              <a:rPr lang="en-US" sz="4400" b="1" dirty="0" smtClean="0">
                <a:solidFill>
                  <a:schemeClr val="accent3"/>
                </a:solidFill>
              </a:rPr>
              <a:t>(</a:t>
            </a:r>
            <a:r>
              <a:rPr lang="en-US" sz="4400" b="1" dirty="0" err="1" smtClean="0">
                <a:solidFill>
                  <a:schemeClr val="accent3"/>
                </a:solidFill>
              </a:rPr>
              <a:t>erythema</a:t>
            </a:r>
            <a:r>
              <a:rPr lang="en-US" sz="4400" b="1" dirty="0" smtClean="0">
                <a:solidFill>
                  <a:schemeClr val="accent3"/>
                </a:solidFill>
              </a:rPr>
              <a:t> </a:t>
            </a:r>
            <a:r>
              <a:rPr lang="en-US" sz="4400" b="1" dirty="0" err="1" smtClean="0">
                <a:solidFill>
                  <a:schemeClr val="accent3"/>
                </a:solidFill>
              </a:rPr>
              <a:t>nodosum</a:t>
            </a:r>
            <a:r>
              <a:rPr lang="en-US" sz="4400" b="1" dirty="0" smtClean="0">
                <a:solidFill>
                  <a:schemeClr val="accent3"/>
                </a:solidFill>
              </a:rPr>
              <a:t> </a:t>
            </a:r>
            <a:r>
              <a:rPr lang="en-US" sz="4400" b="1" dirty="0" err="1" smtClean="0">
                <a:solidFill>
                  <a:schemeClr val="accent3"/>
                </a:solidFill>
              </a:rPr>
              <a:t>leprosum</a:t>
            </a:r>
            <a:r>
              <a:rPr lang="en-US" sz="4400" b="1" dirty="0" smtClean="0">
                <a:solidFill>
                  <a:schemeClr val="accent3"/>
                </a:solidFill>
              </a:rPr>
              <a:t>)</a:t>
            </a:r>
            <a:endParaRPr lang="ar-IQ" sz="4400" b="1" dirty="0">
              <a:solidFill>
                <a:schemeClr val="accent3"/>
              </a:solidFill>
            </a:endParaRPr>
          </a:p>
        </p:txBody>
      </p:sp>
      <p:sp>
        <p:nvSpPr>
          <p:cNvPr id="3" name="Content Placeholder 2"/>
          <p:cNvSpPr>
            <a:spLocks noGrp="1"/>
          </p:cNvSpPr>
          <p:nvPr>
            <p:ph idx="1"/>
          </p:nvPr>
        </p:nvSpPr>
        <p:spPr>
          <a:xfrm>
            <a:off x="928662" y="2500306"/>
            <a:ext cx="7772400" cy="4572000"/>
          </a:xfrm>
        </p:spPr>
        <p:txBody>
          <a:bodyPr/>
          <a:lstStyle/>
          <a:p>
            <a:pPr algn="l">
              <a:buNone/>
            </a:pPr>
            <a:r>
              <a:rPr lang="en-US" b="1" dirty="0" smtClean="0">
                <a:solidFill>
                  <a:srgbClr val="FFFF00"/>
                </a:solidFill>
              </a:rPr>
              <a:t>Immune complex </a:t>
            </a:r>
            <a:r>
              <a:rPr lang="en-US" dirty="0" smtClean="0"/>
              <a:t>HSR, seen in LL, development of new lesions, multiple painful nodules with or without ulceration, widespread, associated with fever, lymphadenopathy, arthropathy</a:t>
            </a:r>
          </a:p>
          <a:p>
            <a:pPr algn="l">
              <a:buNone/>
            </a:pPr>
            <a:r>
              <a:rPr lang="en-US" dirty="0" smtClean="0"/>
              <a:t> Treatment: aspirin , predisolone</a:t>
            </a:r>
          </a:p>
          <a:p>
            <a:pPr algn="l">
              <a:buNone/>
            </a:pPr>
            <a:r>
              <a:rPr lang="en-US" dirty="0" smtClean="0"/>
              <a:t>                   thalidomide 100-400mg/ d</a:t>
            </a:r>
            <a:endParaRPr lang="ar-IQ"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ctr">
              <a:buNone/>
            </a:pPr>
            <a:r>
              <a:rPr lang="en-US" sz="4800" b="1" dirty="0" smtClean="0">
                <a:solidFill>
                  <a:schemeClr val="accent3"/>
                </a:solidFill>
                <a:latin typeface="Arial" pitchFamily="34" charset="0"/>
                <a:cs typeface="Arial" pitchFamily="34" charset="0"/>
              </a:rPr>
              <a:t>Tuberculosis of the skin</a:t>
            </a:r>
            <a:endParaRPr lang="ar-IQ" sz="4800" b="1" dirty="0">
              <a:solidFill>
                <a:schemeClr val="accent3"/>
              </a:solidFill>
              <a:latin typeface="Arial" pitchFamily="34"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latin typeface="Arial" pitchFamily="34" charset="0"/>
                <a:cs typeface="Arial" pitchFamily="34" charset="0"/>
              </a:rPr>
              <a:t>types</a:t>
            </a:r>
            <a:endParaRPr lang="ar-IQ" b="1" dirty="0">
              <a:solidFill>
                <a:schemeClr val="accent3"/>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l">
              <a:buNone/>
            </a:pPr>
            <a:r>
              <a:rPr lang="en-US" b="1" dirty="0" smtClean="0">
                <a:solidFill>
                  <a:schemeClr val="accent3"/>
                </a:solidFill>
              </a:rPr>
              <a:t>1- localized:</a:t>
            </a:r>
          </a:p>
          <a:p>
            <a:pPr algn="l">
              <a:buNone/>
            </a:pPr>
            <a:r>
              <a:rPr lang="en-US" b="1" dirty="0">
                <a:solidFill>
                  <a:schemeClr val="accent3"/>
                </a:solidFill>
              </a:rPr>
              <a:t> </a:t>
            </a:r>
            <a:r>
              <a:rPr lang="en-US" b="1" dirty="0" smtClean="0">
                <a:solidFill>
                  <a:schemeClr val="accent3"/>
                </a:solidFill>
              </a:rPr>
              <a:t>     a- lupus vulgaris</a:t>
            </a:r>
          </a:p>
          <a:p>
            <a:pPr algn="l">
              <a:buNone/>
            </a:pPr>
            <a:r>
              <a:rPr lang="en-US" b="1" dirty="0">
                <a:solidFill>
                  <a:schemeClr val="accent3"/>
                </a:solidFill>
              </a:rPr>
              <a:t> </a:t>
            </a:r>
            <a:r>
              <a:rPr lang="en-US" b="1" dirty="0" smtClean="0">
                <a:solidFill>
                  <a:schemeClr val="accent3"/>
                </a:solidFill>
              </a:rPr>
              <a:t>     b- primary inoculation TB( TB chancre)</a:t>
            </a:r>
          </a:p>
          <a:p>
            <a:pPr algn="l">
              <a:buNone/>
            </a:pPr>
            <a:r>
              <a:rPr lang="en-US" b="1" dirty="0">
                <a:solidFill>
                  <a:schemeClr val="accent3"/>
                </a:solidFill>
              </a:rPr>
              <a:t> </a:t>
            </a:r>
            <a:r>
              <a:rPr lang="en-US" b="1" dirty="0" smtClean="0">
                <a:solidFill>
                  <a:schemeClr val="accent3"/>
                </a:solidFill>
              </a:rPr>
              <a:t>     c- tuberculosis </a:t>
            </a:r>
            <a:r>
              <a:rPr lang="en-US" b="1" dirty="0" err="1" smtClean="0">
                <a:solidFill>
                  <a:schemeClr val="accent3"/>
                </a:solidFill>
              </a:rPr>
              <a:t>verrucosa</a:t>
            </a:r>
            <a:r>
              <a:rPr lang="en-US" b="1" dirty="0" smtClean="0">
                <a:solidFill>
                  <a:schemeClr val="accent3"/>
                </a:solidFill>
              </a:rPr>
              <a:t> cutis ( warty TB)</a:t>
            </a:r>
          </a:p>
          <a:p>
            <a:pPr algn="l">
              <a:buNone/>
            </a:pPr>
            <a:r>
              <a:rPr lang="en-US" b="1" dirty="0">
                <a:solidFill>
                  <a:schemeClr val="accent3"/>
                </a:solidFill>
              </a:rPr>
              <a:t> </a:t>
            </a:r>
            <a:r>
              <a:rPr lang="en-US" b="1" dirty="0" smtClean="0">
                <a:solidFill>
                  <a:schemeClr val="accent3"/>
                </a:solidFill>
              </a:rPr>
              <a:t>     d- </a:t>
            </a:r>
            <a:r>
              <a:rPr lang="en-US" b="1" dirty="0" err="1" smtClean="0">
                <a:solidFill>
                  <a:schemeClr val="accent3"/>
                </a:solidFill>
              </a:rPr>
              <a:t>scrofuloderma</a:t>
            </a:r>
            <a:endParaRPr lang="en-US" b="1" dirty="0" smtClean="0">
              <a:solidFill>
                <a:schemeClr val="accent3"/>
              </a:solidFill>
            </a:endParaRPr>
          </a:p>
          <a:p>
            <a:pPr algn="l">
              <a:buNone/>
            </a:pPr>
            <a:r>
              <a:rPr lang="en-US" b="1" dirty="0">
                <a:solidFill>
                  <a:schemeClr val="accent3"/>
                </a:solidFill>
              </a:rPr>
              <a:t> </a:t>
            </a:r>
            <a:r>
              <a:rPr lang="en-US" b="1" dirty="0" smtClean="0">
                <a:solidFill>
                  <a:schemeClr val="accent3"/>
                </a:solidFill>
              </a:rPr>
              <a:t>     e- </a:t>
            </a:r>
            <a:r>
              <a:rPr lang="en-US" b="1" dirty="0" err="1" smtClean="0">
                <a:solidFill>
                  <a:schemeClr val="accent3"/>
                </a:solidFill>
              </a:rPr>
              <a:t>oroficial</a:t>
            </a:r>
            <a:r>
              <a:rPr lang="en-US" b="1" dirty="0" smtClean="0">
                <a:solidFill>
                  <a:schemeClr val="accent3"/>
                </a:solidFill>
              </a:rPr>
              <a:t> TB</a:t>
            </a:r>
            <a:endParaRPr lang="ar-IQ" b="1" dirty="0">
              <a:solidFill>
                <a:schemeClr val="accent3"/>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sz="3600" b="1" dirty="0" smtClean="0">
                <a:solidFill>
                  <a:schemeClr val="accent3"/>
                </a:solidFill>
              </a:rPr>
              <a:t>2- generalized: </a:t>
            </a:r>
          </a:p>
          <a:p>
            <a:pPr algn="l">
              <a:buNone/>
            </a:pPr>
            <a:r>
              <a:rPr lang="en-US" dirty="0"/>
              <a:t> </a:t>
            </a:r>
            <a:r>
              <a:rPr lang="en-US" dirty="0" smtClean="0"/>
              <a:t>      </a:t>
            </a:r>
            <a:r>
              <a:rPr lang="en-US" sz="3200" b="1" dirty="0" smtClean="0"/>
              <a:t>a- </a:t>
            </a:r>
            <a:r>
              <a:rPr lang="en-US" sz="3200" b="1" dirty="0" err="1" smtClean="0"/>
              <a:t>miliary</a:t>
            </a:r>
            <a:r>
              <a:rPr lang="en-US" sz="3200" b="1" dirty="0" smtClean="0"/>
              <a:t> TB</a:t>
            </a:r>
          </a:p>
          <a:p>
            <a:pPr algn="l">
              <a:buNone/>
            </a:pPr>
            <a:r>
              <a:rPr lang="en-US" sz="3200" b="1" dirty="0"/>
              <a:t> </a:t>
            </a:r>
            <a:r>
              <a:rPr lang="en-US" sz="3200" b="1" dirty="0" smtClean="0"/>
              <a:t>      b- TB abscess</a:t>
            </a:r>
          </a:p>
          <a:p>
            <a:pPr algn="l">
              <a:buNone/>
            </a:pPr>
            <a:r>
              <a:rPr lang="en-US" sz="3200" b="1" dirty="0"/>
              <a:t> </a:t>
            </a:r>
            <a:r>
              <a:rPr lang="en-US" sz="3200" b="1" dirty="0" smtClean="0"/>
              <a:t>      c- lichen </a:t>
            </a:r>
            <a:r>
              <a:rPr lang="en-US" sz="3200" b="1" dirty="0" err="1" smtClean="0"/>
              <a:t>scrofulosorum</a:t>
            </a:r>
            <a:endParaRPr lang="en-US" sz="3200" b="1" dirty="0" smtClean="0"/>
          </a:p>
          <a:p>
            <a:pPr algn="l">
              <a:buNone/>
            </a:pPr>
            <a:r>
              <a:rPr lang="en-US" sz="3600" b="1" dirty="0" smtClean="0">
                <a:solidFill>
                  <a:schemeClr val="accent3"/>
                </a:solidFill>
              </a:rPr>
              <a:t>3- </a:t>
            </a:r>
            <a:r>
              <a:rPr lang="en-US" sz="3600" b="1" dirty="0" err="1" smtClean="0">
                <a:solidFill>
                  <a:schemeClr val="accent3"/>
                </a:solidFill>
              </a:rPr>
              <a:t>tuberculide</a:t>
            </a:r>
            <a:r>
              <a:rPr lang="en-US" sz="3600" b="1" dirty="0" smtClean="0">
                <a:solidFill>
                  <a:schemeClr val="accent3"/>
                </a:solidFill>
              </a:rPr>
              <a:t>:</a:t>
            </a:r>
          </a:p>
          <a:p>
            <a:pPr algn="l">
              <a:buNone/>
            </a:pPr>
            <a:r>
              <a:rPr lang="en-US" dirty="0"/>
              <a:t> </a:t>
            </a:r>
            <a:r>
              <a:rPr lang="en-US" dirty="0" smtClean="0"/>
              <a:t>     </a:t>
            </a:r>
            <a:r>
              <a:rPr lang="en-US" sz="3200" b="1" dirty="0" smtClean="0"/>
              <a:t>a- </a:t>
            </a:r>
            <a:r>
              <a:rPr lang="en-US" sz="3200" b="1" dirty="0" err="1" smtClean="0"/>
              <a:t>erythema</a:t>
            </a:r>
            <a:r>
              <a:rPr lang="en-US" sz="3200" b="1" dirty="0" smtClean="0"/>
              <a:t> </a:t>
            </a:r>
            <a:r>
              <a:rPr lang="en-US" sz="3200" b="1" dirty="0" err="1" smtClean="0"/>
              <a:t>induratum</a:t>
            </a:r>
            <a:endParaRPr lang="en-US" sz="3200" b="1" dirty="0" smtClean="0"/>
          </a:p>
          <a:p>
            <a:pPr algn="l">
              <a:buNone/>
            </a:pPr>
            <a:r>
              <a:rPr lang="en-US" sz="3200" b="1" dirty="0"/>
              <a:t> </a:t>
            </a:r>
            <a:r>
              <a:rPr lang="en-US" sz="3200" b="1" dirty="0" smtClean="0"/>
              <a:t>     b- </a:t>
            </a:r>
            <a:r>
              <a:rPr lang="en-US" sz="3200" b="1" dirty="0" err="1" smtClean="0"/>
              <a:t>papulonecrotic</a:t>
            </a:r>
            <a:r>
              <a:rPr lang="en-US" sz="3200" b="1" dirty="0" smtClean="0"/>
              <a:t> </a:t>
            </a:r>
            <a:r>
              <a:rPr lang="en-US" sz="3200" b="1" dirty="0" err="1" smtClean="0"/>
              <a:t>tuberculide</a:t>
            </a:r>
            <a:endParaRPr lang="en-US" sz="3200" b="1"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FF00"/>
                </a:solidFill>
              </a:rPr>
              <a:t>Tuberculine</a:t>
            </a:r>
            <a:r>
              <a:rPr lang="en-US" b="1" dirty="0" smtClean="0">
                <a:solidFill>
                  <a:srgbClr val="FFFF00"/>
                </a:solidFill>
              </a:rPr>
              <a:t> test</a:t>
            </a:r>
            <a:endParaRPr lang="ar-IQ" b="1" dirty="0">
              <a:solidFill>
                <a:srgbClr val="FFFF00"/>
              </a:solidFill>
            </a:endParaRPr>
          </a:p>
        </p:txBody>
      </p:sp>
      <p:sp>
        <p:nvSpPr>
          <p:cNvPr id="3" name="Content Placeholder 2"/>
          <p:cNvSpPr>
            <a:spLocks noGrp="1"/>
          </p:cNvSpPr>
          <p:nvPr>
            <p:ph idx="1"/>
          </p:nvPr>
        </p:nvSpPr>
        <p:spPr/>
        <p:txBody>
          <a:bodyPr/>
          <a:lstStyle/>
          <a:p>
            <a:pPr algn="l">
              <a:buNone/>
            </a:pPr>
            <a:r>
              <a:rPr lang="en-US" dirty="0" smtClean="0"/>
              <a:t>Intradermal injection of 0.1 ml of PPD ( purified protein derivative) &amp; read after 48 hours looking for erythema &amp; induration:</a:t>
            </a:r>
          </a:p>
          <a:p>
            <a:pPr algn="l">
              <a:buNone/>
            </a:pPr>
            <a:endParaRPr lang="en-US" dirty="0" smtClean="0"/>
          </a:p>
          <a:p>
            <a:pPr algn="l">
              <a:buNone/>
            </a:pPr>
            <a:r>
              <a:rPr lang="en-US" dirty="0" smtClean="0"/>
              <a:t>  -more than 10 mm: strong +</a:t>
            </a:r>
            <a:r>
              <a:rPr lang="en-US" dirty="0" err="1" smtClean="0"/>
              <a:t>ve</a:t>
            </a:r>
            <a:endParaRPr lang="en-US" dirty="0" smtClean="0"/>
          </a:p>
          <a:p>
            <a:pPr algn="l">
              <a:buNone/>
            </a:pPr>
            <a:r>
              <a:rPr lang="en-US" dirty="0" smtClean="0"/>
              <a:t>   5-10 mm: moderately +</a:t>
            </a:r>
            <a:r>
              <a:rPr lang="en-US" dirty="0" err="1" smtClean="0"/>
              <a:t>ve</a:t>
            </a:r>
            <a:endParaRPr lang="en-US" dirty="0" smtClean="0"/>
          </a:p>
          <a:p>
            <a:pPr algn="l">
              <a:buNone/>
            </a:pPr>
            <a:r>
              <a:rPr lang="en-US" dirty="0" smtClean="0"/>
              <a:t>   less than 5 mm : weak +</a:t>
            </a:r>
            <a:r>
              <a:rPr lang="en-US" dirty="0" err="1" smtClean="0"/>
              <a:t>ve</a:t>
            </a:r>
            <a:endParaRPr lang="en-US" dirty="0" smtClean="0"/>
          </a:p>
          <a:p>
            <a:pPr algn="l">
              <a:buNone/>
            </a:pPr>
            <a:r>
              <a:rPr lang="en-US" dirty="0" smtClean="0"/>
              <a:t>  no reaction : -</a:t>
            </a:r>
            <a:r>
              <a:rPr lang="en-US" dirty="0" err="1" smtClean="0"/>
              <a:t>ve</a:t>
            </a:r>
            <a:endParaRPr lang="ar-IQ"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Lupus vulgaris</a:t>
            </a:r>
            <a:endParaRPr lang="ar-IQ" b="1" dirty="0">
              <a:solidFill>
                <a:schemeClr val="accent3"/>
              </a:solidFill>
            </a:endParaRPr>
          </a:p>
        </p:txBody>
      </p:sp>
      <p:sp>
        <p:nvSpPr>
          <p:cNvPr id="3" name="Content Placeholder 2"/>
          <p:cNvSpPr>
            <a:spLocks noGrp="1"/>
          </p:cNvSpPr>
          <p:nvPr>
            <p:ph idx="1"/>
          </p:nvPr>
        </p:nvSpPr>
        <p:spPr/>
        <p:txBody>
          <a:bodyPr/>
          <a:lstStyle/>
          <a:p>
            <a:pPr algn="l">
              <a:buNone/>
            </a:pPr>
            <a:r>
              <a:rPr lang="en-US" b="1" dirty="0" smtClean="0"/>
              <a:t>It is commonest type, affect mainly children &amp; elderly, mainly seen on the face .</a:t>
            </a:r>
          </a:p>
          <a:p>
            <a:pPr algn="l">
              <a:buNone/>
            </a:pPr>
            <a:r>
              <a:rPr lang="en-US" b="1" dirty="0" smtClean="0"/>
              <a:t> </a:t>
            </a:r>
            <a:r>
              <a:rPr lang="en-US" b="1" dirty="0"/>
              <a:t>T</a:t>
            </a:r>
            <a:r>
              <a:rPr lang="en-US" b="1" dirty="0" smtClean="0"/>
              <a:t>he infection arises from distant focus, either by </a:t>
            </a:r>
            <a:r>
              <a:rPr lang="en-US" b="1" dirty="0" smtClean="0">
                <a:solidFill>
                  <a:srgbClr val="FFFF00"/>
                </a:solidFill>
              </a:rPr>
              <a:t>hematogenous </a:t>
            </a:r>
            <a:r>
              <a:rPr lang="en-US" b="1" dirty="0" smtClean="0"/>
              <a:t>or </a:t>
            </a:r>
            <a:r>
              <a:rPr lang="en-US" b="1" dirty="0" smtClean="0">
                <a:solidFill>
                  <a:srgbClr val="FFFF00"/>
                </a:solidFill>
              </a:rPr>
              <a:t>lymphatic</a:t>
            </a:r>
            <a:r>
              <a:rPr lang="en-US" b="1" dirty="0" smtClean="0"/>
              <a:t> spread in patient with high immunity against TB bacilli</a:t>
            </a:r>
            <a:endParaRPr lang="ar-IQ" b="1"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solidFill>
              </a:rPr>
              <a:t>Clinical features</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Asymptomatic red-brown nodules which coalesce to form well-demarcated plaque.</a:t>
            </a:r>
          </a:p>
          <a:p>
            <a:pPr algn="l">
              <a:buNone/>
            </a:pPr>
            <a:r>
              <a:rPr lang="en-US" dirty="0" smtClean="0"/>
              <a:t> </a:t>
            </a:r>
            <a:r>
              <a:rPr lang="en-US" b="1" dirty="0">
                <a:solidFill>
                  <a:srgbClr val="FFFF00"/>
                </a:solidFill>
              </a:rPr>
              <a:t>D</a:t>
            </a:r>
            <a:r>
              <a:rPr lang="en-US" b="1" dirty="0" smtClean="0">
                <a:solidFill>
                  <a:srgbClr val="FFFF00"/>
                </a:solidFill>
              </a:rPr>
              <a:t>iascopy examination</a:t>
            </a:r>
            <a:r>
              <a:rPr lang="en-US" dirty="0" smtClean="0"/>
              <a:t>: apple jelly nodules.</a:t>
            </a:r>
          </a:p>
          <a:p>
            <a:pPr algn="l">
              <a:buNone/>
            </a:pPr>
            <a:r>
              <a:rPr lang="en-US" dirty="0" smtClean="0"/>
              <a:t>It is slowly progressive lesions takes sometimes years to develop &amp; if not treated it will ulcerate &amp; lead to scarring &amp;deformities like ectropian of eyelids &amp; destruction of the nose &amp; rarely sq. cell carcinoma </a:t>
            </a:r>
            <a:endParaRPr lang="ar-IQ"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solidFill>
                  <a:schemeClr val="accent3"/>
                </a:solidFill>
              </a:rPr>
              <a:t>Diagnosis</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b="1" dirty="0" smtClean="0">
                <a:solidFill>
                  <a:srgbClr val="FFFF00"/>
                </a:solidFill>
              </a:rPr>
              <a:t>Histopathology</a:t>
            </a:r>
            <a:r>
              <a:rPr lang="en-US" dirty="0" smtClean="0"/>
              <a:t>: </a:t>
            </a:r>
          </a:p>
          <a:p>
            <a:pPr algn="l">
              <a:buNone/>
            </a:pPr>
            <a:r>
              <a:rPr lang="en-US" dirty="0" err="1" smtClean="0"/>
              <a:t>epitheloid</a:t>
            </a:r>
            <a:r>
              <a:rPr lang="en-US" dirty="0" smtClean="0"/>
              <a:t> cell granuloma: </a:t>
            </a:r>
          </a:p>
          <a:p>
            <a:pPr algn="l">
              <a:buNone/>
            </a:pPr>
            <a:r>
              <a:rPr lang="en-US" dirty="0"/>
              <a:t> </a:t>
            </a:r>
            <a:r>
              <a:rPr lang="en-US" dirty="0" smtClean="0"/>
              <a:t>   </a:t>
            </a:r>
            <a:r>
              <a:rPr lang="en-US" dirty="0" err="1" smtClean="0"/>
              <a:t>epitheloid</a:t>
            </a:r>
            <a:r>
              <a:rPr lang="en-US" dirty="0" smtClean="0"/>
              <a:t> cell &amp; </a:t>
            </a:r>
            <a:r>
              <a:rPr lang="en-US" dirty="0" err="1" smtClean="0"/>
              <a:t>Langhan</a:t>
            </a:r>
            <a:r>
              <a:rPr lang="en-US" dirty="0" smtClean="0"/>
              <a:t> s giant cells surrounded by lymphocytes without necrosis.</a:t>
            </a:r>
          </a:p>
          <a:p>
            <a:pPr algn="l">
              <a:buNone/>
            </a:pPr>
            <a:endParaRPr lang="en-US" dirty="0"/>
          </a:p>
          <a:p>
            <a:pPr algn="l">
              <a:buNone/>
            </a:pPr>
            <a:r>
              <a:rPr lang="en-US" b="1" dirty="0" err="1" smtClean="0">
                <a:solidFill>
                  <a:srgbClr val="FFFF00"/>
                </a:solidFill>
              </a:rPr>
              <a:t>Zeil</a:t>
            </a:r>
            <a:r>
              <a:rPr lang="en-US" b="1" dirty="0" smtClean="0">
                <a:solidFill>
                  <a:srgbClr val="FFFF00"/>
                </a:solidFill>
              </a:rPr>
              <a:t>- Nelson stain </a:t>
            </a:r>
            <a:r>
              <a:rPr lang="en-US" dirty="0" smtClean="0"/>
              <a:t>for AFB is usually negative</a:t>
            </a:r>
            <a:endParaRPr lang="ar-IQ"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TotalTime>
  <Words>1230</Words>
  <Application>Microsoft Office PowerPoint</Application>
  <PresentationFormat>عرض على الشاشة (3:4)‏</PresentationFormat>
  <Paragraphs>112</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Metro</vt:lpstr>
      <vt:lpstr>Chronic bacterial skin infections </vt:lpstr>
      <vt:lpstr>عرض تقديمي في PowerPoint</vt:lpstr>
      <vt:lpstr>عرض تقديمي في PowerPoint</vt:lpstr>
      <vt:lpstr>types</vt:lpstr>
      <vt:lpstr>عرض تقديمي في PowerPoint</vt:lpstr>
      <vt:lpstr>Tuberculine test</vt:lpstr>
      <vt:lpstr>Lupus vulgaris</vt:lpstr>
      <vt:lpstr>Clinical features </vt:lpstr>
      <vt:lpstr>Diagnosis </vt:lpstr>
      <vt:lpstr>treatment</vt:lpstr>
      <vt:lpstr>Tuberculous chancre</vt:lpstr>
      <vt:lpstr>Warty TB</vt:lpstr>
      <vt:lpstr>scrofuloderma</vt:lpstr>
      <vt:lpstr>tuberculide</vt:lpstr>
      <vt:lpstr>1-Erythema induratum( Bazin disease)</vt:lpstr>
      <vt:lpstr>2- papulonecrotic tuberculid</vt:lpstr>
      <vt:lpstr>Leprosy ( Hansen`s disease)</vt:lpstr>
      <vt:lpstr>Fade of infection</vt:lpstr>
      <vt:lpstr>Spectrum of leprosy</vt:lpstr>
      <vt:lpstr>Lepramine test</vt:lpstr>
      <vt:lpstr>Tuberculoid leprosy</vt:lpstr>
      <vt:lpstr>Lepromatous leprosy</vt:lpstr>
      <vt:lpstr>عرض تقديمي في PowerPoint</vt:lpstr>
      <vt:lpstr>diagnosis</vt:lpstr>
      <vt:lpstr>عرض تقديمي في PowerPoint</vt:lpstr>
      <vt:lpstr>عرض تقديمي في PowerPoint</vt:lpstr>
      <vt:lpstr>Treatment</vt:lpstr>
      <vt:lpstr>Lepra reactions</vt:lpstr>
      <vt:lpstr>Type ll(erythema nodosum leprosum)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bacterial skin infections</dc:title>
  <dc:creator>Dr.Samer</dc:creator>
  <cp:lastModifiedBy>TOSHIBA1</cp:lastModifiedBy>
  <cp:revision>53</cp:revision>
  <dcterms:created xsi:type="dcterms:W3CDTF">2012-10-02T18:11:01Z</dcterms:created>
  <dcterms:modified xsi:type="dcterms:W3CDTF">2019-01-27T05:04:22Z</dcterms:modified>
</cp:coreProperties>
</file>